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</p:sldMasterIdLst>
  <p:notesMasterIdLst>
    <p:notesMasterId r:id="rId30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90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move the slide</a:t>
            </a:r>
          </a:p>
        </p:txBody>
      </p:sp>
      <p:sp>
        <p:nvSpPr>
          <p:cNvPr id="591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592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93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9BECA00E-2A10-45BB-8E9C-B9CAAD44E9EB}" type="slidenum">
              <a:rPr lang="ru-RU" sz="1200" b="0" strike="noStrike" spc="-1"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F88A118-2B4A-4C56-9756-A06B09E133D8}" type="slidenum">
              <a:rPr lang="ru-RU" sz="1200" b="0" strike="noStrike" spc="-1">
                <a:solidFill>
                  <a:srgbClr val="FFFFFF"/>
                </a:solidFill>
                <a:latin typeface="Calibri"/>
              </a:rPr>
              <a:t>1</a:t>
            </a:fld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45866CC-DACD-4865-9741-33D2FC625FCB}" type="slidenum">
              <a:rPr lang="ru-RU" sz="1200" b="0" strike="noStrike" spc="-1">
                <a:solidFill>
                  <a:srgbClr val="FFFFFF"/>
                </a:solidFill>
                <a:latin typeface="Calibri"/>
              </a:rPr>
              <a:t>2</a:t>
            </a:fld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D0200380-EC15-4967-AC22-6C7E24C8E913}" type="slidenum">
              <a:rPr lang="ru-RU" sz="1200" b="0" strike="noStrike" spc="-1">
                <a:solidFill>
                  <a:srgbClr val="FFFFFF"/>
                </a:solidFill>
                <a:latin typeface="Calibri"/>
              </a:rPr>
              <a:t>14</a:t>
            </a:fld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3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4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1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2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9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0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1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6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7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8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5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6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2240" cy="61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80880" y="3334320"/>
            <a:ext cx="838224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76040" y="141264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8088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4676040" y="3334320"/>
            <a:ext cx="40903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21516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49440" y="141264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38088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321516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6049440" y="3334320"/>
            <a:ext cx="2698920" cy="175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0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0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5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4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5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4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5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080" indent="-514080">
              <a:spcBef>
                <a:spcPts val="799"/>
              </a:spcBef>
              <a:buSzPct val="102964"/>
              <a:buBlip>
                <a:blip r:embed="rId15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1031760" lvl="1" indent="-5144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371600" lvl="2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15760" lvl="3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062080" lvl="4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062080" lvl="5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2062080" lvl="6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080" indent="-514080">
              <a:spcBef>
                <a:spcPts val="799"/>
              </a:spcBef>
              <a:buSzPct val="102964"/>
              <a:buBlip>
                <a:blip r:embed="rId15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1031760" lvl="1" indent="-5144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371600" lvl="2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15760" lvl="3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062080" lvl="4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062080" lvl="5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2062080" lvl="6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080" indent="-514080">
              <a:spcBef>
                <a:spcPts val="799"/>
              </a:spcBef>
              <a:buSzPct val="102964"/>
              <a:buBlip>
                <a:blip r:embed="rId14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1031760" lvl="1" indent="-514440">
              <a:spcBef>
                <a:spcPts val="799"/>
              </a:spcBef>
              <a:buSzPct val="100000"/>
              <a:buBlip>
                <a:blip r:embed="rId15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371600" lvl="2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15760" lvl="3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062080" lvl="4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062080" lvl="5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2062080" lvl="6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080" indent="-514080">
              <a:spcBef>
                <a:spcPts val="799"/>
              </a:spcBef>
              <a:buSzPct val="102964"/>
              <a:buBlip>
                <a:blip r:embed="rId14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1031760" lvl="1" indent="-514440">
              <a:spcBef>
                <a:spcPts val="799"/>
              </a:spcBef>
              <a:buSzPct val="100000"/>
              <a:buBlip>
                <a:blip r:embed="rId15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371600" lvl="2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15760" lvl="3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062080" lvl="4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062080" lvl="5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2062080" lvl="6" indent="-45720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white rectangle.png"/>
          <p:cNvPicPr/>
          <p:nvPr/>
        </p:nvPicPr>
        <p:blipFill>
          <a:blip r:embed="rId15"/>
          <a:srcRect b="10454"/>
          <a:stretch/>
        </p:blipFill>
        <p:spPr>
          <a:xfrm>
            <a:off x="0" y="1300320"/>
            <a:ext cx="9144000" cy="555768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22160" y="1905120"/>
            <a:ext cx="8040960" cy="385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Bef>
                <a:spcPts val="748"/>
              </a:spcBef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Click to edit the outline text format</a:t>
            </a:r>
          </a:p>
          <a:p>
            <a:pPr marL="342720" lvl="1" indent="-342720">
              <a:spcBef>
                <a:spcPts val="748"/>
              </a:spcBef>
              <a:buClr>
                <a:srgbClr val="000000"/>
              </a:buClr>
              <a:buFont typeface="Arial"/>
              <a:buChar char="–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Second Outline Level</a:t>
            </a:r>
          </a:p>
          <a:p>
            <a:pPr marL="342720" lvl="2" indent="-342720"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Third Outline Level</a:t>
            </a:r>
          </a:p>
          <a:p>
            <a:pPr marL="342720" lvl="3" indent="-342720">
              <a:spcBef>
                <a:spcPts val="748"/>
              </a:spcBef>
              <a:buClr>
                <a:srgbClr val="000000"/>
              </a:buClr>
              <a:buFont typeface="Arial"/>
              <a:buChar char="–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Fourth Outline Level</a:t>
            </a:r>
          </a:p>
          <a:p>
            <a:pPr marL="342720" lvl="4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Fifth Outline Level</a:t>
            </a:r>
          </a:p>
          <a:p>
            <a:pPr marL="342720" lvl="5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Sixth Outline Level</a:t>
            </a:r>
          </a:p>
          <a:p>
            <a:pPr marL="342720" lvl="6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4080" indent="-514080">
              <a:spcBef>
                <a:spcPts val="799"/>
              </a:spcBef>
              <a:buSzPct val="102964"/>
              <a:buBlip>
                <a:blip r:embed="rId15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1031760" lvl="1" indent="-514440">
              <a:spcBef>
                <a:spcPts val="799"/>
              </a:spcBef>
              <a:buSzPct val="100000"/>
              <a:buBlip>
                <a:blip r:embed="rId16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371600" lvl="2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15760" lvl="3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062080" lvl="4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062080" lvl="5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2062080" lvl="6" indent="-457200">
              <a:spcBef>
                <a:spcPts val="799"/>
              </a:spcBef>
              <a:buSzPct val="100000"/>
              <a:buBlip>
                <a:blip r:embed="rId17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white rectangle.png"/>
          <p:cNvPicPr/>
          <p:nvPr/>
        </p:nvPicPr>
        <p:blipFill>
          <a:blip r:embed="rId15"/>
          <a:srcRect b="10454"/>
          <a:stretch/>
        </p:blipFill>
        <p:spPr>
          <a:xfrm>
            <a:off x="0" y="1300320"/>
            <a:ext cx="9144000" cy="555768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2160" y="1905120"/>
            <a:ext cx="8040960" cy="385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Bef>
                <a:spcPts val="748"/>
              </a:spcBef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Click to edit the outline text format</a:t>
            </a:r>
          </a:p>
          <a:p>
            <a:pPr marL="342720" lvl="1" indent="-342720">
              <a:spcBef>
                <a:spcPts val="748"/>
              </a:spcBef>
              <a:buClr>
                <a:srgbClr val="000000"/>
              </a:buClr>
              <a:buFont typeface="Arial"/>
              <a:buChar char="–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Second Outline Level</a:t>
            </a:r>
          </a:p>
          <a:p>
            <a:pPr marL="342720" lvl="2" indent="-342720"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Third Outline Level</a:t>
            </a:r>
          </a:p>
          <a:p>
            <a:pPr marL="342720" lvl="3" indent="-342720">
              <a:spcBef>
                <a:spcPts val="748"/>
              </a:spcBef>
              <a:buClr>
                <a:srgbClr val="000000"/>
              </a:buClr>
              <a:buFont typeface="Arial"/>
              <a:buChar char="–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Fourth Outline Level</a:t>
            </a:r>
          </a:p>
          <a:p>
            <a:pPr marL="342720" lvl="4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Fifth Outline Level</a:t>
            </a:r>
          </a:p>
          <a:p>
            <a:pPr marL="342720" lvl="5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Sixth Outline Level</a:t>
            </a:r>
          </a:p>
          <a:p>
            <a:pPr marL="342720" lvl="6" indent="-342720">
              <a:spcBef>
                <a:spcPts val="748"/>
              </a:spcBef>
              <a:buClr>
                <a:srgbClr val="000000"/>
              </a:buClr>
              <a:buFont typeface="Arial"/>
              <a:buChar char="»"/>
            </a:pPr>
            <a:r>
              <a:rPr lang="en-US" sz="3000" b="1" strike="noStrike" spc="-1">
                <a:solidFill>
                  <a:srgbClr val="000000"/>
                </a:solidFill>
                <a:latin typeface="Courier Ne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0" descr="blue-bar.png"/>
          <p:cNvPicPr/>
          <p:nvPr/>
        </p:nvPicPr>
        <p:blipFill>
          <a:blip r:embed="rId15"/>
          <a:stretch/>
        </p:blipFill>
        <p:spPr>
          <a:xfrm>
            <a:off x="0" y="1700280"/>
            <a:ext cx="9144000" cy="1904760"/>
          </a:xfrm>
          <a:prstGeom prst="rect">
            <a:avLst/>
          </a:prstGeom>
          <a:ln>
            <a:noFill/>
          </a:ln>
        </p:spPr>
      </p:pic>
      <p:pic>
        <p:nvPicPr>
          <p:cNvPr id="155" name="Picture 7" descr="blue-bar.png"/>
          <p:cNvPicPr/>
          <p:nvPr/>
        </p:nvPicPr>
        <p:blipFill>
          <a:blip r:embed="rId16"/>
          <a:stretch/>
        </p:blipFill>
        <p:spPr>
          <a:xfrm>
            <a:off x="0" y="6019920"/>
            <a:ext cx="9144000" cy="838080"/>
          </a:xfrm>
          <a:prstGeom prst="rect">
            <a:avLst/>
          </a:prstGeom>
          <a:ln>
            <a:noFill/>
          </a:ln>
        </p:spPr>
      </p:pic>
      <p:pic>
        <p:nvPicPr>
          <p:cNvPr id="156" name="Picture 2" descr="C:\Program Files\Microsoft Resource DVD Artwork\DVD_ART\BoxShots_Logos\MICROSOFT\Microsoft Logo Black.png"/>
          <p:cNvPicPr/>
          <p:nvPr/>
        </p:nvPicPr>
        <p:blipFill>
          <a:blip r:embed="rId17"/>
          <a:stretch/>
        </p:blipFill>
        <p:spPr>
          <a:xfrm>
            <a:off x="7704000" y="6443640"/>
            <a:ext cx="1219320" cy="201600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8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7" descr="1-01149_special blue.png"/>
          <p:cNvPicPr/>
          <p:nvPr/>
        </p:nvPicPr>
        <p:blipFill>
          <a:blip r:embed="rId15"/>
          <a:stretch/>
        </p:blipFill>
        <p:spPr>
          <a:xfrm>
            <a:off x="0" y="6095880"/>
            <a:ext cx="9144000" cy="762120"/>
          </a:xfrm>
          <a:prstGeom prst="rect">
            <a:avLst/>
          </a:prstGeom>
          <a:ln>
            <a:noFill/>
          </a:ln>
        </p:spPr>
      </p:pic>
      <p:pic>
        <p:nvPicPr>
          <p:cNvPr id="196" name="Picture 9" descr="blue-bar.png"/>
          <p:cNvPicPr/>
          <p:nvPr/>
        </p:nvPicPr>
        <p:blipFill>
          <a:blip r:embed="rId16"/>
          <a:stretch/>
        </p:blipFill>
        <p:spPr>
          <a:xfrm>
            <a:off x="0" y="1700280"/>
            <a:ext cx="9144000" cy="1904760"/>
          </a:xfrm>
          <a:prstGeom prst="rect">
            <a:avLst/>
          </a:prstGeom>
          <a:ln>
            <a:noFill/>
          </a:ln>
        </p:spPr>
      </p:pic>
      <p:pic>
        <p:nvPicPr>
          <p:cNvPr id="197" name="Picture 2" descr="C:\Program Files\Microsoft Resource DVD Artwork\DVD_ART\Artwork_Imagery\Shapes and Graphics\Line\faded white line.png"/>
          <p:cNvPicPr/>
          <p:nvPr/>
        </p:nvPicPr>
        <p:blipFill>
          <a:blip r:embed="rId17"/>
          <a:srcRect l="53453" t="-141509"/>
          <a:stretch/>
        </p:blipFill>
        <p:spPr>
          <a:xfrm>
            <a:off x="0" y="6054840"/>
            <a:ext cx="4048200" cy="44280"/>
          </a:xfrm>
          <a:prstGeom prst="rect">
            <a:avLst/>
          </a:prstGeom>
          <a:ln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8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20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chapter-1.jpg"/>
          <p:cNvPicPr/>
          <p:nvPr/>
        </p:nvPicPr>
        <p:blipFill>
          <a:blip r:embed="rId14"/>
          <a:stretch/>
        </p:blipFill>
        <p:spPr>
          <a:xfrm>
            <a:off x="0" y="0"/>
            <a:ext cx="5495760" cy="6858000"/>
          </a:xfrm>
          <a:prstGeom prst="rect">
            <a:avLst/>
          </a:prstGeom>
          <a:ln>
            <a:noFill/>
          </a:ln>
        </p:spPr>
      </p:pic>
      <p:pic>
        <p:nvPicPr>
          <p:cNvPr id="237" name="Picture 3" descr="1-01149_special blue.png"/>
          <p:cNvPicPr/>
          <p:nvPr/>
        </p:nvPicPr>
        <p:blipFill>
          <a:blip r:embed="rId15"/>
          <a:stretch/>
        </p:blipFill>
        <p:spPr>
          <a:xfrm>
            <a:off x="0" y="6095880"/>
            <a:ext cx="9144000" cy="762120"/>
          </a:xfrm>
          <a:prstGeom prst="rect">
            <a:avLst/>
          </a:prstGeom>
          <a:ln>
            <a:noFill/>
          </a:ln>
        </p:spPr>
      </p:pic>
      <p:pic>
        <p:nvPicPr>
          <p:cNvPr id="238" name="Picture 2" descr="C:\Program Files\Microsoft Resource DVD Artwork\DVD_ART\Artwork_Imagery\Shapes and Graphics\Line\faded white line.png"/>
          <p:cNvPicPr/>
          <p:nvPr/>
        </p:nvPicPr>
        <p:blipFill>
          <a:blip r:embed="rId16"/>
          <a:srcRect l="53453" t="-141509"/>
          <a:stretch/>
        </p:blipFill>
        <p:spPr>
          <a:xfrm>
            <a:off x="0" y="6054840"/>
            <a:ext cx="4048200" cy="44280"/>
          </a:xfrm>
          <a:prstGeom prst="rect">
            <a:avLst/>
          </a:prstGeom>
          <a:ln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8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6" descr="chapter-2.jpg"/>
          <p:cNvPicPr/>
          <p:nvPr/>
        </p:nvPicPr>
        <p:blipFill>
          <a:blip r:embed="rId14"/>
          <a:stretch/>
        </p:blipFill>
        <p:spPr>
          <a:xfrm>
            <a:off x="0" y="0"/>
            <a:ext cx="5495760" cy="6858000"/>
          </a:xfrm>
          <a:prstGeom prst="rect">
            <a:avLst/>
          </a:prstGeom>
          <a:ln>
            <a:noFill/>
          </a:ln>
        </p:spPr>
      </p:pic>
      <p:pic>
        <p:nvPicPr>
          <p:cNvPr id="278" name="Picture 3" descr="1-01149_special blue.png"/>
          <p:cNvPicPr/>
          <p:nvPr/>
        </p:nvPicPr>
        <p:blipFill>
          <a:blip r:embed="rId15"/>
          <a:stretch/>
        </p:blipFill>
        <p:spPr>
          <a:xfrm>
            <a:off x="0" y="6095880"/>
            <a:ext cx="9144000" cy="762120"/>
          </a:xfrm>
          <a:prstGeom prst="rect">
            <a:avLst/>
          </a:prstGeom>
          <a:ln>
            <a:noFill/>
          </a:ln>
        </p:spPr>
      </p:pic>
      <p:pic>
        <p:nvPicPr>
          <p:cNvPr id="279" name="Picture 2" descr="C:\Program Files\Microsoft Resource DVD Artwork\DVD_ART\Artwork_Imagery\Shapes and Graphics\Line\faded white line.png"/>
          <p:cNvPicPr/>
          <p:nvPr/>
        </p:nvPicPr>
        <p:blipFill>
          <a:blip r:embed="rId16"/>
          <a:srcRect l="53453" t="-141509"/>
          <a:stretch/>
        </p:blipFill>
        <p:spPr>
          <a:xfrm>
            <a:off x="0" y="6054840"/>
            <a:ext cx="4048200" cy="44280"/>
          </a:xfrm>
          <a:prstGeom prst="rect">
            <a:avLst/>
          </a:prstGeom>
          <a:ln>
            <a:noFill/>
          </a:ln>
        </p:spPr>
      </p:pic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8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4" descr="chapter-3.jpg"/>
          <p:cNvPicPr/>
          <p:nvPr/>
        </p:nvPicPr>
        <p:blipFill>
          <a:blip r:embed="rId14"/>
          <a:stretch/>
        </p:blipFill>
        <p:spPr>
          <a:xfrm>
            <a:off x="0" y="0"/>
            <a:ext cx="5495760" cy="6858000"/>
          </a:xfrm>
          <a:prstGeom prst="rect">
            <a:avLst/>
          </a:prstGeom>
          <a:ln>
            <a:noFill/>
          </a:ln>
        </p:spPr>
      </p:pic>
      <p:pic>
        <p:nvPicPr>
          <p:cNvPr id="319" name="Picture 5" descr="1-01149_special blue.png"/>
          <p:cNvPicPr/>
          <p:nvPr/>
        </p:nvPicPr>
        <p:blipFill>
          <a:blip r:embed="rId15"/>
          <a:stretch/>
        </p:blipFill>
        <p:spPr>
          <a:xfrm>
            <a:off x="0" y="6095880"/>
            <a:ext cx="9144000" cy="762120"/>
          </a:xfrm>
          <a:prstGeom prst="rect">
            <a:avLst/>
          </a:prstGeom>
          <a:ln>
            <a:noFill/>
          </a:ln>
        </p:spPr>
      </p:pic>
      <p:pic>
        <p:nvPicPr>
          <p:cNvPr id="320" name="Picture 2" descr="C:\Program Files\Microsoft Resource DVD Artwork\DVD_ART\Artwork_Imagery\Shapes and Graphics\Line\faded white line.png"/>
          <p:cNvPicPr/>
          <p:nvPr/>
        </p:nvPicPr>
        <p:blipFill>
          <a:blip r:embed="rId16"/>
          <a:srcRect l="53453" t="-141509"/>
          <a:stretch/>
        </p:blipFill>
        <p:spPr>
          <a:xfrm>
            <a:off x="0" y="6054840"/>
            <a:ext cx="4048200" cy="44280"/>
          </a:xfrm>
          <a:prstGeom prst="rect">
            <a:avLst/>
          </a:prstGeom>
          <a:ln>
            <a:noFill/>
          </a:ln>
        </p:spPr>
      </p:pic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2240" cy="131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80880" y="1412640"/>
            <a:ext cx="8382240" cy="367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0080" indent="-460080">
              <a:spcBef>
                <a:spcPts val="799"/>
              </a:spcBef>
              <a:buSzPct val="102964"/>
              <a:buBlip>
                <a:blip r:embed="rId17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Click to edit the outline text format</a:t>
            </a:r>
          </a:p>
          <a:p>
            <a:pPr marL="853920" lvl="1" indent="-393840">
              <a:spcBef>
                <a:spcPts val="799"/>
              </a:spcBef>
              <a:buSzPct val="100000"/>
              <a:buBlip>
                <a:blip r:embed="rId18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Second Outline Level</a:t>
            </a:r>
          </a:p>
          <a:p>
            <a:pPr marL="1258560" lvl="2" indent="-40464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Third Outline Level</a:t>
            </a:r>
          </a:p>
          <a:p>
            <a:pPr marL="1655640" lvl="3" indent="-39708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Fourth Outline Level</a:t>
            </a:r>
          </a:p>
          <a:p>
            <a:pPr marL="1941480" lvl="4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Fifth Outline Level</a:t>
            </a:r>
          </a:p>
          <a:p>
            <a:pPr marL="1941480" lvl="5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Sixth Outline Level</a:t>
            </a:r>
          </a:p>
          <a:p>
            <a:pPr marL="1941480" lvl="6" indent="-400320">
              <a:spcBef>
                <a:spcPts val="799"/>
              </a:spcBef>
              <a:buSzPct val="100000"/>
              <a:buBlip>
                <a:blip r:embed="rId19"/>
              </a:buBlip>
            </a:pPr>
            <a:r>
              <a:rPr lang="en-US" sz="3200" b="0" strike="noStrike" spc="-1">
                <a:solidFill>
                  <a:srgbClr val="FFFFFF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395280" y="475920"/>
            <a:ext cx="8462880" cy="573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b="0" i="1" strike="noStrike" spc="-1" dirty="0">
                <a:solidFill>
                  <a:srgbClr val="000000"/>
                </a:solidFill>
                <a:latin typeface="Trebuchet MS"/>
              </a:rPr>
              <a:t>Психологическая подготовка </a:t>
            </a:r>
            <a:r>
              <a:rPr i="1" dirty="0"/>
              <a:t/>
            </a:r>
            <a:br>
              <a:rPr i="1" dirty="0"/>
            </a:br>
            <a:r>
              <a:rPr lang="ru-RU" sz="3600" b="0" i="1" strike="noStrike" spc="-1" dirty="0">
                <a:solidFill>
                  <a:srgbClr val="000000"/>
                </a:solidFill>
                <a:latin typeface="Trebuchet MS"/>
              </a:rPr>
              <a:t>к государственной итоговой аттестации</a:t>
            </a:r>
            <a:r>
              <a:rPr lang="ru-RU" sz="3600" b="0" i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algn="ctr"/>
            <a:r>
              <a:rPr lang="ru-RU" sz="3600" b="0" i="1" strike="noStrike" spc="-1" dirty="0" smtClean="0">
                <a:solidFill>
                  <a:srgbClr val="000000"/>
                </a:solidFill>
                <a:latin typeface="Trebuchet MS"/>
              </a:rPr>
              <a:t> Определение личностных особенностей учащегося, сдающего ГИА.</a:t>
            </a:r>
            <a:endParaRPr lang="en-US" sz="3600" b="0" i="1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428760" y="857160"/>
            <a:ext cx="8501040" cy="677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высокая утомляемость и истощаемость;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они быстро устают, снижается их темп деятельности и резко увеличивается количество ошибок.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высокая вероятность снижения качества работы (при утомляемости резко увеличивается количество ошибок).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возникновение ощущения усталости.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оптимальный режим подготовки, чтобы ребенок не переутомился (перерывы в занятиях, прогулки, достаточный сон и т.д.);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консультация у невролога о возможности поддержать ребенка с помощью витаминов или травяных сборов.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spcBef>
                <a:spcPts val="799"/>
              </a:spcBef>
            </a:pP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spcBef>
                <a:spcPts val="799"/>
              </a:spcBef>
              <a:buSzPct val="102964"/>
              <a:buBlip>
                <a:blip r:embed="rId2"/>
              </a:buBlip>
            </a:pP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30" name="Group 2"/>
          <p:cNvGrpSpPr/>
          <p:nvPr/>
        </p:nvGrpSpPr>
        <p:grpSpPr>
          <a:xfrm>
            <a:off x="231840" y="-12600"/>
            <a:ext cx="8607240" cy="1116000"/>
            <a:chOff x="231840" y="-12600"/>
            <a:chExt cx="8607240" cy="1116000"/>
          </a:xfrm>
        </p:grpSpPr>
        <p:pic>
          <p:nvPicPr>
            <p:cNvPr id="631" name="Title 1"/>
            <p:cNvPicPr/>
            <p:nvPr/>
          </p:nvPicPr>
          <p:blipFill>
            <a:blip r:embed="rId3"/>
            <a:stretch/>
          </p:blipFill>
          <p:spPr>
            <a:xfrm>
              <a:off x="231840" y="-12600"/>
              <a:ext cx="860724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2" name="CustomShape 3"/>
            <p:cNvSpPr/>
            <p:nvPr/>
          </p:nvSpPr>
          <p:spPr>
            <a:xfrm>
              <a:off x="285840" y="214200"/>
              <a:ext cx="850104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Астеничные дети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633" name="Picture 2"/>
          <p:cNvPicPr/>
          <p:nvPr/>
        </p:nvPicPr>
        <p:blipFill>
          <a:blip r:embed="rId4"/>
          <a:stretch/>
        </p:blipFill>
        <p:spPr>
          <a:xfrm>
            <a:off x="6429240" y="3500280"/>
            <a:ext cx="1143000" cy="8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357120" y="857160"/>
            <a:ext cx="8501040" cy="63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очень быстрые, энергичные, активные;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импульсивны, порой несдержанны;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склонны пренебрегать точностью и аккуратностью во имя скорости и результативности;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невысокая значимость учебных достижений, сниженная учебная мотивация.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несобранность;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низкий уровень концентрации внимания;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пренебрежение тщательностью и аккуратностью.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4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развивать у них навыки самопроверки: по завершении работы найти ошибки, самостоятельно проверить результаты выполнения задания;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создать у таких детей ощущение важности ситуации экзамена. Это именно тот случай, когда нужно со всей серьезностью разъяснить, какое огромное значение имеют результаты ГИА. 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99"/>
              </a:spcBef>
              <a:buSzPct val="102938"/>
              <a:buBlip>
                <a:blip r:embed="rId2"/>
              </a:buBlip>
            </a:pP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35" name="Group 2"/>
          <p:cNvGrpSpPr/>
          <p:nvPr/>
        </p:nvGrpSpPr>
        <p:grpSpPr>
          <a:xfrm>
            <a:off x="231840" y="-12600"/>
            <a:ext cx="8607240" cy="1116000"/>
            <a:chOff x="231840" y="-12600"/>
            <a:chExt cx="8607240" cy="1116000"/>
          </a:xfrm>
        </p:grpSpPr>
        <p:pic>
          <p:nvPicPr>
            <p:cNvPr id="636" name="Title 1"/>
            <p:cNvPicPr/>
            <p:nvPr/>
          </p:nvPicPr>
          <p:blipFill>
            <a:blip r:embed="rId3"/>
            <a:stretch/>
          </p:blipFill>
          <p:spPr>
            <a:xfrm>
              <a:off x="231840" y="-12600"/>
              <a:ext cx="860724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7" name="CustomShape 3"/>
            <p:cNvSpPr/>
            <p:nvPr/>
          </p:nvSpPr>
          <p:spPr>
            <a:xfrm>
              <a:off x="285840" y="214200"/>
              <a:ext cx="850104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Гипертимные дети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285480" y="856800"/>
            <a:ext cx="8643960" cy="647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они с трудом переключаются с одного задания на другое;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таким детям требуется длительный ориентировочный период при выполнении каждого задания (низкая врабатываемость);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если их начинают торопить, темп их деятельности еще больше снижается.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сложно переключаться с одного задания на другое;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непросто актуализировать знания из различных разделов школьной программы.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научить ребенка пользоваться часами для того, чтобы определять время, необходимое для каждого задания;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можно заранее определить, сколько времени следует отвести на каждое задание на экзамене.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spcBef>
                <a:spcPts val="573"/>
              </a:spcBef>
            </a:pPr>
            <a:r>
              <a:t/>
            </a:r>
            <a:br/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spcBef>
                <a:spcPts val="573"/>
              </a:spcBef>
              <a:buSzPct val="143209"/>
              <a:buBlip>
                <a:blip r:embed="rId2"/>
              </a:buBlip>
            </a:pP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39" name="Group 2"/>
          <p:cNvGrpSpPr/>
          <p:nvPr/>
        </p:nvGrpSpPr>
        <p:grpSpPr>
          <a:xfrm>
            <a:off x="231840" y="-12600"/>
            <a:ext cx="8680320" cy="1116000"/>
            <a:chOff x="231840" y="-12600"/>
            <a:chExt cx="8680320" cy="1116000"/>
          </a:xfrm>
        </p:grpSpPr>
        <p:pic>
          <p:nvPicPr>
            <p:cNvPr id="640" name="Title 1"/>
            <p:cNvPicPr/>
            <p:nvPr/>
          </p:nvPicPr>
          <p:blipFill>
            <a:blip r:embed="rId3"/>
            <a:stretch/>
          </p:blipFill>
          <p:spPr>
            <a:xfrm>
              <a:off x="231840" y="-12600"/>
              <a:ext cx="868032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41" name="CustomShape 3"/>
            <p:cNvSpPr/>
            <p:nvPr/>
          </p:nvSpPr>
          <p:spPr>
            <a:xfrm>
              <a:off x="285840" y="214200"/>
              <a:ext cx="857232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Застревающие дети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642" name="Picture 2"/>
          <p:cNvPicPr/>
          <p:nvPr/>
        </p:nvPicPr>
        <p:blipFill>
          <a:blip r:embed="rId4"/>
          <a:stretch/>
        </p:blipFill>
        <p:spPr>
          <a:xfrm>
            <a:off x="6786720" y="4145040"/>
            <a:ext cx="1214280" cy="80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285480" y="928440"/>
            <a:ext cx="8643960" cy="616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448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У человека три основные модальности восприятия: аудиальная (слуховая),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визуальная (зрительная),кинестетическая (тактильная).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У каждого человека одна из этих модальностей является ведущей, определяющей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доминирующий способ получения и переработки информации .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448"/>
              </a:spcBef>
            </a:pP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Аудиал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ведущая модальность – слуховая (лучше воспринимает устную информацию).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Визуал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ведущая модальность – зрительная (лучше усваивает наглядную информацию).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Кинестетик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ведущая модальность – тактильная (лучше усваивает информацию через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практическую работу).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448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ГИА имеет исключительно визуальную форму (за исключением изложения для 9-х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классов). Это облегчает задачу для 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визуалов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одновременно усложняя ее для 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аудиалов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кинестетиков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448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аудиалы могут воспользоваться речью, то есть очень тихо проговаривать задания вслух;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кинестетики могут помогать себе простыми движениями (например, подвигать ногами под столом). </a:t>
            </a: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448"/>
              </a:spcBef>
              <a:buSzPct val="102974"/>
              <a:buBlip>
                <a:blip r:embed="rId2"/>
              </a:buBlip>
            </a:pPr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44" name="Group 2"/>
          <p:cNvGrpSpPr/>
          <p:nvPr/>
        </p:nvGrpSpPr>
        <p:grpSpPr>
          <a:xfrm>
            <a:off x="231840" y="-12600"/>
            <a:ext cx="8680320" cy="1116000"/>
            <a:chOff x="231840" y="-12600"/>
            <a:chExt cx="8680320" cy="1116000"/>
          </a:xfrm>
        </p:grpSpPr>
        <p:pic>
          <p:nvPicPr>
            <p:cNvPr id="645" name="Title 1"/>
            <p:cNvPicPr/>
            <p:nvPr/>
          </p:nvPicPr>
          <p:blipFill>
            <a:blip r:embed="rId3"/>
            <a:stretch/>
          </p:blipFill>
          <p:spPr>
            <a:xfrm>
              <a:off x="231840" y="-12600"/>
              <a:ext cx="868032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46" name="CustomShape 3"/>
            <p:cNvSpPr/>
            <p:nvPr/>
          </p:nvSpPr>
          <p:spPr>
            <a:xfrm>
              <a:off x="285840" y="214200"/>
              <a:ext cx="857232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Аудиалы и кинестетики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1"/>
          <p:cNvSpPr txBox="1"/>
          <p:nvPr/>
        </p:nvSpPr>
        <p:spPr>
          <a:xfrm>
            <a:off x="428760" y="1999800"/>
            <a:ext cx="8143920" cy="180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Кем бы человек себя ни считал, он не может </a:t>
            </a:r>
            <a:endParaRPr lang="en-US" sz="2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игнорировать то, как он на самом деле себя ведёт, </a:t>
            </a:r>
            <a:endParaRPr lang="en-US" sz="2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то, что ему на самом деле удаётся.</a:t>
            </a:r>
            <a:endParaRPr lang="en-US" sz="28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697"/>
              </a:spcBef>
            </a:pPr>
            <a:endParaRPr lang="en-US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48" name="Picture 2"/>
          <p:cNvPicPr/>
          <p:nvPr/>
        </p:nvPicPr>
        <p:blipFill>
          <a:blip r:embed="rId3"/>
          <a:stretch/>
        </p:blipFill>
        <p:spPr>
          <a:xfrm>
            <a:off x="3143160" y="3643200"/>
            <a:ext cx="2381400" cy="17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Текст 1"/>
          <p:cNvPicPr/>
          <p:nvPr/>
        </p:nvPicPr>
        <p:blipFill>
          <a:blip r:embed="rId3"/>
          <a:stretch/>
        </p:blipFill>
        <p:spPr>
          <a:xfrm>
            <a:off x="517680" y="182520"/>
            <a:ext cx="4481280" cy="6248520"/>
          </a:xfrm>
          <a:prstGeom prst="rect">
            <a:avLst/>
          </a:prstGeom>
          <a:ln>
            <a:noFill/>
          </a:ln>
        </p:spPr>
      </p:pic>
      <p:pic>
        <p:nvPicPr>
          <p:cNvPr id="596" name="Picture 2"/>
          <p:cNvPicPr/>
          <p:nvPr/>
        </p:nvPicPr>
        <p:blipFill>
          <a:blip r:embed="rId4"/>
          <a:stretch/>
        </p:blipFill>
        <p:spPr>
          <a:xfrm>
            <a:off x="5500800" y="428760"/>
            <a:ext cx="3143160" cy="4929120"/>
          </a:xfrm>
          <a:prstGeom prst="rect">
            <a:avLst/>
          </a:prstGeom>
          <a:ln>
            <a:noFill/>
          </a:ln>
        </p:spPr>
      </p:pic>
      <p:pic>
        <p:nvPicPr>
          <p:cNvPr id="597" name="Picture 3"/>
          <p:cNvPicPr/>
          <p:nvPr/>
        </p:nvPicPr>
        <p:blipFill>
          <a:blip r:embed="rId5"/>
          <a:stretch/>
        </p:blipFill>
        <p:spPr>
          <a:xfrm>
            <a:off x="5500800" y="214200"/>
            <a:ext cx="3143160" cy="2071800"/>
          </a:xfrm>
          <a:prstGeom prst="rect">
            <a:avLst/>
          </a:prstGeom>
          <a:ln>
            <a:noFill/>
          </a:ln>
        </p:spPr>
      </p:pic>
      <p:pic>
        <p:nvPicPr>
          <p:cNvPr id="598" name="Picture 4"/>
          <p:cNvPicPr/>
          <p:nvPr/>
        </p:nvPicPr>
        <p:blipFill>
          <a:blip r:embed="rId6"/>
          <a:stretch/>
        </p:blipFill>
        <p:spPr>
          <a:xfrm>
            <a:off x="5500800" y="4286160"/>
            <a:ext cx="3143160" cy="23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Текст 1"/>
          <p:cNvPicPr/>
          <p:nvPr/>
        </p:nvPicPr>
        <p:blipFill>
          <a:blip r:embed="rId2"/>
          <a:stretch/>
        </p:blipFill>
        <p:spPr>
          <a:xfrm>
            <a:off x="571680" y="4689987"/>
            <a:ext cx="8486640" cy="1657475"/>
          </a:xfrm>
          <a:prstGeom prst="rect">
            <a:avLst/>
          </a:prstGeom>
          <a:ln>
            <a:noFill/>
          </a:ln>
        </p:spPr>
      </p:pic>
      <p:sp>
        <p:nvSpPr>
          <p:cNvPr id="600" name="TextShape 1"/>
          <p:cNvSpPr txBox="1"/>
          <p:nvPr/>
        </p:nvSpPr>
        <p:spPr>
          <a:xfrm>
            <a:off x="571680" y="428760"/>
            <a:ext cx="4929120" cy="4357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Экзамен затрагивает глубокие пласты личности. Возможность провала становится для некоторых обучающихся показателем их жизненной несостоятельности, человеческой  неполноценности. При таком восприятии экзамен – уже не просто определенная проверка знаний, а препятствие, которое может лишить человека самоуважения, уважения в глазах окружающих.  Неудача для таких людей равносильна личностному  поражению, так как затрагивает  глубокие пласты самооценки.</a:t>
            </a:r>
            <a:endParaRPr lang="en-US" sz="22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01" name="Picture 3"/>
          <p:cNvPicPr/>
          <p:nvPr/>
        </p:nvPicPr>
        <p:blipFill>
          <a:blip r:embed="rId3"/>
          <a:stretch/>
        </p:blipFill>
        <p:spPr>
          <a:xfrm>
            <a:off x="5715000" y="428760"/>
            <a:ext cx="3000240" cy="39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roup 1"/>
          <p:cNvGrpSpPr/>
          <p:nvPr/>
        </p:nvGrpSpPr>
        <p:grpSpPr>
          <a:xfrm>
            <a:off x="231840" y="-12600"/>
            <a:ext cx="8442360" cy="1116000"/>
            <a:chOff x="231840" y="-12600"/>
            <a:chExt cx="8442360" cy="1116000"/>
          </a:xfrm>
        </p:grpSpPr>
        <p:pic>
          <p:nvPicPr>
            <p:cNvPr id="603" name="Title 1"/>
            <p:cNvPicPr/>
            <p:nvPr/>
          </p:nvPicPr>
          <p:blipFill>
            <a:blip r:embed="rId2"/>
            <a:stretch/>
          </p:blipFill>
          <p:spPr>
            <a:xfrm>
              <a:off x="231840" y="-12600"/>
              <a:ext cx="844236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04" name="CustomShape 2"/>
            <p:cNvSpPr/>
            <p:nvPr/>
          </p:nvSpPr>
          <p:spPr>
            <a:xfrm>
              <a:off x="285840" y="214200"/>
              <a:ext cx="833436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Правополушарные дети (левши) 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05" name="TextShape 3"/>
          <p:cNvSpPr txBox="1"/>
          <p:nvPr/>
        </p:nvSpPr>
        <p:spPr>
          <a:xfrm>
            <a:off x="357120" y="999720"/>
            <a:ext cx="8382240" cy="52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богатое воображение;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хорошо развитое образное мышление;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прекрасно воспринимают метафоры, образы, сравнения.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затруднения при необходимости четко логически мыслить;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трудно сосредоточиться на фактах и теоретических построениях;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прохождения тестирования левополушарна по своей сути.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задействовать воображение и образное мышление: использовать сравнения, образы, метафоры, рисунки;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возможно, им стоит начинать именно с заданий В и С, там, где требуется развернутый ответ.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50"/>
              </a:spcBef>
              <a:buSzPct val="102909"/>
              <a:buBlip>
                <a:blip r:embed="rId3"/>
              </a:buBlip>
            </a:pP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06" name="Picture 2"/>
          <p:cNvPicPr/>
          <p:nvPr/>
        </p:nvPicPr>
        <p:blipFill>
          <a:blip r:embed="rId4"/>
          <a:stretch/>
        </p:blipFill>
        <p:spPr>
          <a:xfrm>
            <a:off x="7643880" y="857160"/>
            <a:ext cx="1071360" cy="142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356760" y="714240"/>
            <a:ext cx="8548920" cy="680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24"/>
              </a:spcBef>
            </a:pPr>
            <a:r>
              <a:rPr lang="ru-RU" sz="2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опираются в большей степени на общее, а не на частности;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мало времени уделяют деталям, потому что их интересуют общие взаимосвязи.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24"/>
              </a:spcBef>
            </a:pPr>
            <a:r>
              <a:rPr lang="ru-RU" sz="2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трудности с анализом, выделением опорных моментов в информации, делением материала на смысловые блоки;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при сдаче экзаменов могут испытывать затруднения, связанные с необходимостью аналитической деятельности и оперирования конкретными фактами.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24"/>
              </a:spcBef>
            </a:pPr>
            <a:r>
              <a:rPr lang="ru-RU" sz="2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изучении каждой темы следует ее обобщить, выделить основные блоки и наполнять их конкретным материалом;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работе с тестами синтетиков нужно ориентировать на выявление основного в каждом задании: что здесь является главным, на что стоит обращать внимание в первую очередь?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 начале работы с тестовым материалом стоит ознакомиться с материалом в целом: просмотреть имеющиеся задания, бегло ознакомиться с их содержанием. Это поможет им сориентироваться. </a:t>
            </a: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24"/>
              </a:spcBef>
              <a:buSzPct val="102896"/>
              <a:buBlip>
                <a:blip r:embed="rId2"/>
              </a:buBlip>
            </a:pPr>
            <a:endParaRPr lang="en-US" sz="21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08" name="Group 2"/>
          <p:cNvGrpSpPr/>
          <p:nvPr/>
        </p:nvGrpSpPr>
        <p:grpSpPr>
          <a:xfrm>
            <a:off x="371520" y="-85680"/>
            <a:ext cx="8448480" cy="1116000"/>
            <a:chOff x="371520" y="-85680"/>
            <a:chExt cx="8448480" cy="1116000"/>
          </a:xfrm>
        </p:grpSpPr>
        <p:pic>
          <p:nvPicPr>
            <p:cNvPr id="609" name="Title 1"/>
            <p:cNvPicPr/>
            <p:nvPr/>
          </p:nvPicPr>
          <p:blipFill>
            <a:blip r:embed="rId3"/>
            <a:stretch/>
          </p:blipFill>
          <p:spPr>
            <a:xfrm>
              <a:off x="371520" y="-85680"/>
              <a:ext cx="844848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0" name="CustomShape 3"/>
            <p:cNvSpPr/>
            <p:nvPr/>
          </p:nvSpPr>
          <p:spPr>
            <a:xfrm>
              <a:off x="428760" y="142920"/>
              <a:ext cx="833436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</a:rPr>
                <a:t>Дети-синтетики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28400" y="928440"/>
            <a:ext cx="8429400" cy="572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часто перепроверяют уже сделанное, постоянно исправляют написанное;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задают множество уточняющих вопросов, часто переспрашивают учителя, проверяя, верно ли они его поняли;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часто грызут ручки, теребят пальцы или волосы.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отсутствие эмоционального контакта со взрослым;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оценочная ситуация.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нельзя нагнетать обстановку, напоминая о серьезности предстоящего экзамена и значимости его результатов;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создавать ситуацию успеха, поощрения, поддержания.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12" name="Group 2"/>
          <p:cNvGrpSpPr/>
          <p:nvPr/>
        </p:nvGrpSpPr>
        <p:grpSpPr>
          <a:xfrm>
            <a:off x="444600" y="-12600"/>
            <a:ext cx="8443800" cy="1116000"/>
            <a:chOff x="444600" y="-12600"/>
            <a:chExt cx="8443800" cy="1116000"/>
          </a:xfrm>
        </p:grpSpPr>
        <p:pic>
          <p:nvPicPr>
            <p:cNvPr id="613" name="Title 1"/>
            <p:cNvPicPr/>
            <p:nvPr/>
          </p:nvPicPr>
          <p:blipFill>
            <a:blip r:embed="rId2"/>
            <a:stretch/>
          </p:blipFill>
          <p:spPr>
            <a:xfrm>
              <a:off x="444600" y="-12600"/>
              <a:ext cx="844380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4" name="CustomShape 3"/>
            <p:cNvSpPr/>
            <p:nvPr/>
          </p:nvSpPr>
          <p:spPr>
            <a:xfrm>
              <a:off x="500040" y="214200"/>
              <a:ext cx="833436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</a:rPr>
                <a:t>Тревожные дети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615" name="Picture 2"/>
          <p:cNvPicPr/>
          <p:nvPr/>
        </p:nvPicPr>
        <p:blipFill>
          <a:blip r:embed="rId3"/>
          <a:stretch/>
        </p:blipFill>
        <p:spPr>
          <a:xfrm>
            <a:off x="7000920" y="4286160"/>
            <a:ext cx="1428840" cy="8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356760" y="785520"/>
            <a:ext cx="8358120" cy="652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 умеют опираться на собственное мнение, склонны прибегать к помощи других людей;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хорошо справляются с заданиями по образцу;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часто подолгу не могут приступить к выполнению задания, но достаточно педагогу подсказать им первый шаг, как они начинают работать.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необходимость опираться только на собственные ресурсы;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принятие самостоятельного решения.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73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работе с такими детьми на уроках, во внеурочное время, в процессе подготовки домашнего задания, необходимо воздерживаться от советов и рекомендаций. Лучше предложить выбрать ему самому и терпеливо дождаться, когда он примет решение. («Как ты думаешь, с чего лучше начинать: с простых или сложных заданий?»)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73"/>
              </a:spcBef>
              <a:buSzPct val="102871"/>
              <a:buBlip>
                <a:blip r:embed="rId2"/>
              </a:buBlip>
            </a:pP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17" name="Group 2"/>
          <p:cNvGrpSpPr/>
          <p:nvPr/>
        </p:nvGrpSpPr>
        <p:grpSpPr>
          <a:xfrm>
            <a:off x="304920" y="-12600"/>
            <a:ext cx="8583480" cy="1116000"/>
            <a:chOff x="304920" y="-12600"/>
            <a:chExt cx="8583480" cy="1116000"/>
          </a:xfrm>
        </p:grpSpPr>
        <p:pic>
          <p:nvPicPr>
            <p:cNvPr id="618" name="Title 1"/>
            <p:cNvPicPr/>
            <p:nvPr/>
          </p:nvPicPr>
          <p:blipFill>
            <a:blip r:embed="rId3"/>
            <a:stretch/>
          </p:blipFill>
          <p:spPr>
            <a:xfrm>
              <a:off x="304920" y="-12600"/>
              <a:ext cx="858348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9" name="CustomShape 3"/>
            <p:cNvSpPr/>
            <p:nvPr/>
          </p:nvSpPr>
          <p:spPr>
            <a:xfrm>
              <a:off x="357120" y="214200"/>
              <a:ext cx="847728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</a:rPr>
                <a:t>Неуверенные дети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428400" y="1213920"/>
            <a:ext cx="8334360" cy="637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73"/>
              </a:spcBef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3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обычно таких детей характеризуют как «невнимательных», «рассеянных»;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таких детей часто неустойчивая работоспособность;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они могут часто отвлекаться.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непроизвольные дети при вполне достаточном уровне знаний  могут нерационально использовать время.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обратить внимание на время, отведенное для выполнения экзаменационной работы, чтобы обучающийся смог правильно распределить его на каждое задание.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важно научить таких детей использовать для саморегуляции деятельности различные предметы (часы для правильного распределения времени; линейка, указывающая нужную строку и т.д.).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</a:pP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98"/>
              </a:spcBef>
              <a:buSzPct val="103006"/>
              <a:buBlip>
                <a:blip r:embed="rId2"/>
              </a:buBlip>
            </a:pP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21" name="Group 2"/>
          <p:cNvGrpSpPr/>
          <p:nvPr/>
        </p:nvGrpSpPr>
        <p:grpSpPr>
          <a:xfrm>
            <a:off x="85680" y="-85680"/>
            <a:ext cx="8613720" cy="1639800"/>
            <a:chOff x="85680" y="-85680"/>
            <a:chExt cx="8613720" cy="1639800"/>
          </a:xfrm>
        </p:grpSpPr>
        <p:pic>
          <p:nvPicPr>
            <p:cNvPr id="622" name="Title 1"/>
            <p:cNvPicPr/>
            <p:nvPr/>
          </p:nvPicPr>
          <p:blipFill>
            <a:blip r:embed="rId3"/>
            <a:stretch/>
          </p:blipFill>
          <p:spPr>
            <a:xfrm>
              <a:off x="85680" y="-85680"/>
              <a:ext cx="8613720" cy="1639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3" name="CustomShape 3"/>
            <p:cNvSpPr/>
            <p:nvPr/>
          </p:nvSpPr>
          <p:spPr>
            <a:xfrm>
              <a:off x="142920" y="142920"/>
              <a:ext cx="8501040" cy="1042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Дети, испытывающие недостаток произвольности и самоорганизации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624" name="Picture 2"/>
          <p:cNvPicPr/>
          <p:nvPr/>
        </p:nvPicPr>
        <p:blipFill>
          <a:blip r:embed="rId4"/>
          <a:stretch/>
        </p:blipFill>
        <p:spPr>
          <a:xfrm>
            <a:off x="7858080" y="1963800"/>
            <a:ext cx="961920" cy="96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285480" y="856800"/>
            <a:ext cx="8643960" cy="642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14080" indent="-514080" algn="ctr">
              <a:lnSpc>
                <a:spcPct val="9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Краткая психологическая характеристика: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высокая или очень высокая успеваемость;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ответственность, организованность, исполнительность;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высокая чувствительность к похвале и любой оценке их деятельности;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очень высокий уровень притязаний (достижений) и крайне неустойчивая самооценка.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трудности, возникающие при прохождении ГИА: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перфекционисты считают необходимым сделать все, причем безошибочно;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им очень сложно пропустить задание, если они не могут с ним справиться.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ctr">
              <a:lnSpc>
                <a:spcPct val="90000"/>
              </a:lnSpc>
              <a:spcBef>
                <a:spcPts val="55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Стратегии поддержки: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помочь осознать разницу между «достаточным» и «превосходным», «хорошим» и «лучшим»;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 algn="just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важно объяснить, что для получения высокого результата по ГИА нет необходимости выполнять все задания. </a:t>
            </a: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  <a:p>
            <a:pPr marL="514080" indent="-514080">
              <a:lnSpc>
                <a:spcPct val="90000"/>
              </a:lnSpc>
              <a:spcBef>
                <a:spcPts val="550"/>
              </a:spcBef>
              <a:buSzPct val="102909"/>
              <a:buBlip>
                <a:blip r:embed="rId2"/>
              </a:buBlip>
            </a:pPr>
            <a:endParaRPr lang="en-US" sz="2200" b="0" strike="noStrike" spc="-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626" name="Group 2"/>
          <p:cNvGrpSpPr/>
          <p:nvPr/>
        </p:nvGrpSpPr>
        <p:grpSpPr>
          <a:xfrm>
            <a:off x="231840" y="-12600"/>
            <a:ext cx="8607240" cy="1116000"/>
            <a:chOff x="231840" y="-12600"/>
            <a:chExt cx="8607240" cy="1116000"/>
          </a:xfrm>
        </p:grpSpPr>
        <p:pic>
          <p:nvPicPr>
            <p:cNvPr id="627" name="Title 1"/>
            <p:cNvPicPr/>
            <p:nvPr/>
          </p:nvPicPr>
          <p:blipFill>
            <a:blip r:embed="rId3"/>
            <a:stretch/>
          </p:blipFill>
          <p:spPr>
            <a:xfrm>
              <a:off x="231840" y="-12600"/>
              <a:ext cx="8607240" cy="11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8" name="CustomShape 3"/>
            <p:cNvSpPr/>
            <p:nvPr/>
          </p:nvSpPr>
          <p:spPr>
            <a:xfrm>
              <a:off x="285840" y="214200"/>
              <a:ext cx="8501040" cy="52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800" b="0" strike="noStrike" spc="-1">
                  <a:solidFill>
                    <a:srgbClr val="FFFFFF"/>
                  </a:solidFill>
                  <a:latin typeface="Calibri"/>
                  <a:ea typeface="Times New Roman"/>
                </a:rPr>
                <a:t>Перфекционисты и отличники</a:t>
              </a:r>
              <a:endParaRPr lang="en-US" sz="3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1222</Words>
  <Application>Microsoft Office PowerPoint</Application>
  <PresentationFormat>Экран (4:3)</PresentationFormat>
  <Paragraphs>129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Arial</vt:lpstr>
      <vt:lpstr>Calibri</vt:lpstr>
      <vt:lpstr>Courier New</vt:lpstr>
      <vt:lpstr>DejaVu Sans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старшеклассников к ЕГЭ</dc:title>
  <dc:subject/>
  <dc:creator>ИЦ</dc:creator>
  <dc:description/>
  <cp:lastModifiedBy>2</cp:lastModifiedBy>
  <cp:revision>223</cp:revision>
  <dcterms:created xsi:type="dcterms:W3CDTF">2010-10-21T14:10:37Z</dcterms:created>
  <dcterms:modified xsi:type="dcterms:W3CDTF">2020-05-10T17:46:25Z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TC030007756</vt:lpwstr>
  </property>
</Properties>
</file>